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75" r:id="rId4"/>
    <p:sldId id="262" r:id="rId5"/>
    <p:sldId id="260" r:id="rId6"/>
    <p:sldId id="264" r:id="rId7"/>
    <p:sldId id="265" r:id="rId8"/>
    <p:sldId id="267" r:id="rId9"/>
    <p:sldId id="269" r:id="rId10"/>
    <p:sldId id="271" r:id="rId11"/>
    <p:sldId id="273" r:id="rId1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29" y="10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gif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3" name="Shape 1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2638686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406400" indent="-355600" algn="ctr">
              <a:buClrTx/>
              <a:buSzTx/>
              <a:buFontTx/>
              <a:buNone/>
              <a:defRPr sz="2400"/>
            </a:lvl1pPr>
            <a:lvl2pPr marL="406400" indent="127000" algn="ctr">
              <a:buClrTx/>
              <a:buSzTx/>
              <a:buFontTx/>
              <a:buNone/>
              <a:defRPr sz="2400"/>
            </a:lvl2pPr>
            <a:lvl3pPr marL="406400" indent="609600" algn="ctr">
              <a:buClrTx/>
              <a:buSzTx/>
              <a:buFontTx/>
              <a:buNone/>
              <a:defRPr sz="2400"/>
            </a:lvl3pPr>
            <a:lvl4pPr marL="406400" indent="1079500" algn="ctr">
              <a:buClrTx/>
              <a:buSzTx/>
              <a:buFontTx/>
              <a:buNone/>
              <a:defRPr sz="2400"/>
            </a:lvl4pPr>
            <a:lvl5pPr marL="406400" indent="1536700" algn="ctr">
              <a:buClrTx/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6" name="Body Level One…"/>
          <p:cNvSpPr txBox="1">
            <a:spLocks noGrp="1"/>
          </p:cNvSpPr>
          <p:nvPr>
            <p:ph type="body" idx="1"/>
          </p:nvPr>
        </p:nvSpPr>
        <p:spPr>
          <a:xfrm rot="5400000">
            <a:off x="3920330" y="-1256506"/>
            <a:ext cx="4351339" cy="10515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>
            <a:spLocks noGrp="1"/>
          </p:cNvSpPr>
          <p:nvPr>
            <p:ph type="title"/>
          </p:nvPr>
        </p:nvSpPr>
        <p:spPr>
          <a:xfrm rot="5400000">
            <a:off x="7133431" y="1956593"/>
            <a:ext cx="5811839" cy="26289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5" name="Body Level One…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7"/>
            <a:ext cx="5811838" cy="77343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228600" indent="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228600" indent="4572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228600" indent="9144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228600" indent="13716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228600" indent="18288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Google Shape;32;p5"/>
          <p:cNvSpPr txBox="1">
            <a:spLocks noGrp="1"/>
          </p:cNvSpPr>
          <p:nvPr>
            <p:ph type="body" sz="half" idx="2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_OBJECTS_WITH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228600" indent="0">
              <a:buClrTx/>
              <a:buSzTx/>
              <a:buFontTx/>
              <a:buNone/>
              <a:defRPr sz="2400" b="1"/>
            </a:lvl1pPr>
            <a:lvl2pPr marL="228600" indent="457200">
              <a:buClrTx/>
              <a:buSzTx/>
              <a:buFontTx/>
              <a:buNone/>
              <a:defRPr sz="2400" b="1"/>
            </a:lvl2pPr>
            <a:lvl3pPr marL="228600" indent="914400">
              <a:buClrTx/>
              <a:buSzTx/>
              <a:buFontTx/>
              <a:buNone/>
              <a:defRPr sz="2400" b="1"/>
            </a:lvl3pPr>
            <a:lvl4pPr marL="228600" indent="1371600">
              <a:buClrTx/>
              <a:buSzTx/>
              <a:buFontTx/>
              <a:buNone/>
              <a:defRPr sz="2400" b="1"/>
            </a:lvl4pPr>
            <a:lvl5pPr marL="228600" indent="1828800">
              <a:buClrTx/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Google Shape;39;p6"/>
          <p:cNvSpPr txBox="1">
            <a:spLocks noGrp="1"/>
          </p:cNvSpPr>
          <p:nvPr>
            <p:ph type="body" sz="half" idx="21"/>
          </p:nvPr>
        </p:nvSpPr>
        <p:spPr>
          <a:xfrm>
            <a:off x="839787" y="2505075"/>
            <a:ext cx="5157788" cy="36845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" name="Google Shape;40;p6"/>
          <p:cNvSpPr txBox="1">
            <a:spLocks noGrp="1"/>
          </p:cNvSpPr>
          <p:nvPr>
            <p:ph type="body" sz="quarter" idx="22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228600" indent="0">
              <a:buClrTx/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2" name="Google Shape;41;p6"/>
          <p:cNvSpPr txBox="1">
            <a:spLocks noGrp="1"/>
          </p:cNvSpPr>
          <p:nvPr>
            <p:ph type="body" sz="half" idx="23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BJECT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7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 indent="-431800">
              <a:buSzPts val="3200"/>
              <a:defRPr sz="3200"/>
            </a:lvl1pPr>
            <a:lvl2pPr marL="972457" indent="-464457">
              <a:buSzPts val="3200"/>
              <a:defRPr sz="3200"/>
            </a:lvl2pPr>
            <a:lvl3pPr marL="1498600" indent="-508000">
              <a:buSzPts val="3200"/>
              <a:defRPr sz="3200"/>
            </a:lvl3pPr>
            <a:lvl4pPr marL="2042160" indent="-568960">
              <a:buSzPts val="3200"/>
              <a:defRPr sz="3200"/>
            </a:lvl4pPr>
            <a:lvl5pPr marL="2499360" indent="-568960">
              <a:buSzPts val="3200"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Google Shape;57;p9"/>
          <p:cNvSpPr txBox="1"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228600" indent="0">
              <a:buClrTx/>
              <a:buSzTx/>
              <a:buFontTx/>
              <a:buNone/>
              <a:defRPr sz="1600"/>
            </a:pPr>
            <a:endParaRPr/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6" name="Google Shape;63;p10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228600" indent="0">
              <a:buClrTx/>
              <a:buSzTx/>
              <a:buFontTx/>
              <a:buNone/>
              <a:defRPr sz="1600"/>
            </a:lvl1pPr>
            <a:lvl2pPr marL="228600" indent="457200">
              <a:buClrTx/>
              <a:buSzTx/>
              <a:buFontTx/>
              <a:buNone/>
              <a:defRPr sz="1600"/>
            </a:lvl2pPr>
            <a:lvl3pPr marL="228600" indent="914400">
              <a:buClrTx/>
              <a:buSzTx/>
              <a:buFontTx/>
              <a:buNone/>
              <a:defRPr sz="1600"/>
            </a:lvl3pPr>
            <a:lvl4pPr marL="228600" indent="1371600">
              <a:buClrTx/>
              <a:buSzTx/>
              <a:buFontTx/>
              <a:buNone/>
              <a:defRPr sz="1600"/>
            </a:lvl4pPr>
            <a:lvl5pPr marL="228600" indent="1828800">
              <a:buClrTx/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9858" y="6404312"/>
            <a:ext cx="263942" cy="269201"/>
          </a:xfrm>
          <a:prstGeom prst="rect">
            <a:avLst/>
          </a:prstGeom>
          <a:ln w="12700">
            <a:miter lim="400000"/>
          </a:ln>
        </p:spPr>
        <p:txBody>
          <a:bodyPr wrap="none" lIns="45699" tIns="45699" rIns="45699" bIns="4569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457200" marR="0" indent="-3429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971550" marR="0" indent="-40005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508760" marR="0" indent="-48006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20193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4765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9337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3909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8481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3053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6.png"/><Relationship Id="rId7" Type="http://schemas.openxmlformats.org/officeDocument/2006/relationships/image" Target="../media/image2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10" Type="http://schemas.openxmlformats.org/officeDocument/2006/relationships/image" Target="../media/image24.png"/><Relationship Id="rId4" Type="http://schemas.openxmlformats.org/officeDocument/2006/relationships/image" Target="../media/image18.jpg"/><Relationship Id="rId9" Type="http://schemas.openxmlformats.org/officeDocument/2006/relationships/image" Target="../media/image2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84;p13" descr="Google Shape;84;p13"/>
          <p:cNvPicPr>
            <a:picLocks noChangeAspect="1"/>
          </p:cNvPicPr>
          <p:nvPr/>
        </p:nvPicPr>
        <p:blipFill>
          <a:blip r:embed="rId2">
            <a:extLst/>
          </a:blip>
          <a:srcRect l="7861" t="9336" r="12870" b="11113"/>
          <a:stretch>
            <a:fillRect/>
          </a:stretch>
        </p:blipFill>
        <p:spPr>
          <a:xfrm>
            <a:off x="-87107" y="-52463"/>
            <a:ext cx="12366215" cy="69629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Google Shape;85;p13" descr="Google Shape;85;p1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3846" y="1830470"/>
            <a:ext cx="1736394" cy="666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Google Shape;86;p13" descr="Google Shape;86;p1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33846" y="792260"/>
            <a:ext cx="1889451" cy="666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Google Shape;87;p13" descr="Google Shape;87;p13"/>
          <p:cNvPicPr>
            <a:picLocks noChangeAspect="1"/>
          </p:cNvPicPr>
          <p:nvPr/>
        </p:nvPicPr>
        <p:blipFill>
          <a:blip r:embed="rId5">
            <a:extLst/>
          </a:blip>
          <a:srcRect r="22262"/>
          <a:stretch>
            <a:fillRect/>
          </a:stretch>
        </p:blipFill>
        <p:spPr>
          <a:xfrm>
            <a:off x="6356908" y="2325324"/>
            <a:ext cx="5852533" cy="45678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Google Shape;88;p13" descr="Google Shape;88;p13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869619" y="678395"/>
            <a:ext cx="4066779" cy="2049485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Google Shape;89;p13"/>
          <p:cNvSpPr txBox="1"/>
          <p:nvPr/>
        </p:nvSpPr>
        <p:spPr>
          <a:xfrm>
            <a:off x="768124" y="4757695"/>
            <a:ext cx="5194500" cy="1661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7200" b="1">
                <a:solidFill>
                  <a:srgbClr val="FAE2B7"/>
                </a:solidFill>
              </a:defRPr>
            </a:pPr>
            <a:r>
              <a:rPr lang="ru-RU" sz="9600" dirty="0" smtClean="0"/>
              <a:t>4</a:t>
            </a:r>
            <a:r>
              <a:rPr lang="en-US" sz="9600" dirty="0" smtClean="0"/>
              <a:t>NN</a:t>
            </a:r>
            <a:endParaRPr sz="96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84;p13" descr="Google Shape;84;p13"/>
          <p:cNvPicPr>
            <a:picLocks noChangeAspect="1"/>
          </p:cNvPicPr>
          <p:nvPr/>
        </p:nvPicPr>
        <p:blipFill>
          <a:blip r:embed="rId2">
            <a:extLst/>
          </a:blip>
          <a:srcRect l="7861" t="9336" r="12870" b="11113"/>
          <a:stretch>
            <a:fillRect/>
          </a:stretch>
        </p:blipFill>
        <p:spPr>
          <a:xfrm>
            <a:off x="140043" y="0"/>
            <a:ext cx="12366215" cy="69629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Google Shape;97;p14" descr="Google Shape;97;p14"/>
          <p:cNvPicPr>
            <a:picLocks noChangeAspect="1"/>
          </p:cNvPicPr>
          <p:nvPr/>
        </p:nvPicPr>
        <p:blipFill>
          <a:blip r:embed="rId3">
            <a:extLst/>
          </a:blip>
          <a:srcRect t="30037" b="15158"/>
          <a:stretch>
            <a:fillRect/>
          </a:stretch>
        </p:blipFill>
        <p:spPr>
          <a:xfrm>
            <a:off x="3636774" y="2928196"/>
            <a:ext cx="5372751" cy="4164476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Google Shape;105;p15"/>
          <p:cNvSpPr txBox="1"/>
          <p:nvPr/>
        </p:nvSpPr>
        <p:spPr>
          <a:xfrm>
            <a:off x="3647532" y="-115040"/>
            <a:ext cx="5760525" cy="1046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defRPr sz="5600" b="1">
                <a:solidFill>
                  <a:srgbClr val="FAE2B7"/>
                </a:solidFill>
              </a:defRPr>
            </a:lvl1pPr>
          </a:lstStyle>
          <a:p>
            <a:r>
              <a:rPr dirty="0" err="1"/>
              <a:t>Команда</a:t>
            </a:r>
            <a:r>
              <a:rPr dirty="0"/>
              <a:t> </a:t>
            </a:r>
            <a:r>
              <a:rPr lang="en-US" dirty="0" smtClean="0"/>
              <a:t>4nn</a:t>
            </a:r>
            <a:endParaRPr dirty="0"/>
          </a:p>
        </p:txBody>
      </p:sp>
      <p:sp>
        <p:nvSpPr>
          <p:cNvPr id="8" name="Google Shape;291;p35"/>
          <p:cNvSpPr/>
          <p:nvPr/>
        </p:nvSpPr>
        <p:spPr>
          <a:xfrm>
            <a:off x="604438" y="964218"/>
            <a:ext cx="2353722" cy="2633824"/>
          </a:xfrm>
          <a:custGeom>
            <a:avLst/>
            <a:gdLst/>
            <a:ahLst/>
            <a:cxnLst/>
            <a:rect l="l" t="t" r="r" b="b"/>
            <a:pathLst>
              <a:path w="1997375" h="2235069" extrusionOk="0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  <a:effectLst>
            <a:outerShdw blurRad="381000" dist="177800" dir="2700000" algn="tl" rotWithShape="0">
              <a:srgbClr val="000000">
                <a:alpha val="49803"/>
              </a:srgbClr>
            </a:outerShdw>
          </a:effectLst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50"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299;p35"/>
          <p:cNvSpPr/>
          <p:nvPr/>
        </p:nvSpPr>
        <p:spPr>
          <a:xfrm>
            <a:off x="626044" y="2995253"/>
            <a:ext cx="2353722" cy="792946"/>
          </a:xfrm>
          <a:custGeom>
            <a:avLst/>
            <a:gdLst/>
            <a:ahLst/>
            <a:cxnLst/>
            <a:rect l="l" t="t" r="r" b="b"/>
            <a:pathLst>
              <a:path w="2353722" h="792088" extrusionOk="0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Pasha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Lysyi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294;p35"/>
          <p:cNvSpPr/>
          <p:nvPr/>
        </p:nvSpPr>
        <p:spPr>
          <a:xfrm>
            <a:off x="3684805" y="972494"/>
            <a:ext cx="2353722" cy="2633824"/>
          </a:xfrm>
          <a:custGeom>
            <a:avLst/>
            <a:gdLst/>
            <a:ahLst/>
            <a:cxnLst/>
            <a:rect l="l" t="t" r="r" b="b"/>
            <a:pathLst>
              <a:path w="1997375" h="2235069" extrusionOk="0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  <a:effectLst>
            <a:outerShdw blurRad="381000" dist="177800" dir="2700000" algn="tl" rotWithShape="0">
              <a:srgbClr val="000000">
                <a:alpha val="49803"/>
              </a:srgbClr>
            </a:outerShdw>
          </a:effectLst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50"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295;p35"/>
          <p:cNvSpPr/>
          <p:nvPr/>
        </p:nvSpPr>
        <p:spPr>
          <a:xfrm>
            <a:off x="3684805" y="2996111"/>
            <a:ext cx="2353722" cy="792088"/>
          </a:xfrm>
          <a:custGeom>
            <a:avLst/>
            <a:gdLst/>
            <a:ahLst/>
            <a:cxnLst/>
            <a:rect l="l" t="t" r="r" b="b"/>
            <a:pathLst>
              <a:path w="2353722" h="792088" extrusionOk="0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Alim Bektimirov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92;p35"/>
          <p:cNvSpPr/>
          <p:nvPr/>
        </p:nvSpPr>
        <p:spPr>
          <a:xfrm>
            <a:off x="9780296" y="931368"/>
            <a:ext cx="2353722" cy="2633824"/>
          </a:xfrm>
          <a:custGeom>
            <a:avLst/>
            <a:gdLst/>
            <a:ahLst/>
            <a:cxnLst/>
            <a:rect l="l" t="t" r="r" b="b"/>
            <a:pathLst>
              <a:path w="1997375" h="2235069" extrusionOk="0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  <a:effectLst>
            <a:outerShdw blurRad="381000" dist="177800" dir="2700000" algn="tl" rotWithShape="0">
              <a:srgbClr val="000000">
                <a:alpha val="49803"/>
              </a:srgbClr>
            </a:outerShdw>
          </a:effectLst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50"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293;p35"/>
          <p:cNvSpPr/>
          <p:nvPr/>
        </p:nvSpPr>
        <p:spPr>
          <a:xfrm>
            <a:off x="9801902" y="2996111"/>
            <a:ext cx="2353722" cy="792088"/>
          </a:xfrm>
          <a:custGeom>
            <a:avLst/>
            <a:gdLst/>
            <a:ahLst/>
            <a:cxnLst/>
            <a:rect l="l" t="t" r="r" b="b"/>
            <a:pathLst>
              <a:path w="2353722" h="792088" extrusionOk="0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Sasha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Bondarchuk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296;p35"/>
          <p:cNvSpPr/>
          <p:nvPr/>
        </p:nvSpPr>
        <p:spPr>
          <a:xfrm>
            <a:off x="8853166" y="3926249"/>
            <a:ext cx="2353722" cy="2633824"/>
          </a:xfrm>
          <a:custGeom>
            <a:avLst/>
            <a:gdLst/>
            <a:ahLst/>
            <a:cxnLst/>
            <a:rect l="l" t="t" r="r" b="b"/>
            <a:pathLst>
              <a:path w="1997375" h="2235069" extrusionOk="0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  <a:effectLst>
            <a:outerShdw blurRad="381000" dist="177800" dir="2700000" algn="tl" rotWithShape="0">
              <a:srgbClr val="000000">
                <a:alpha val="49803"/>
              </a:srgbClr>
            </a:outerShdw>
          </a:effectLst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300;p35"/>
          <p:cNvSpPr/>
          <p:nvPr/>
        </p:nvSpPr>
        <p:spPr>
          <a:xfrm>
            <a:off x="8853166" y="6105567"/>
            <a:ext cx="2353722" cy="792088"/>
          </a:xfrm>
          <a:custGeom>
            <a:avLst/>
            <a:gdLst/>
            <a:ahLst/>
            <a:cxnLst/>
            <a:rect l="l" t="t" r="r" b="b"/>
            <a:pathLst>
              <a:path w="2353722" h="792088" extrusionOk="0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Bohdan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Tkachuk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291;p35"/>
          <p:cNvSpPr/>
          <p:nvPr/>
        </p:nvSpPr>
        <p:spPr>
          <a:xfrm>
            <a:off x="1628509" y="3926249"/>
            <a:ext cx="2353722" cy="2633824"/>
          </a:xfrm>
          <a:custGeom>
            <a:avLst/>
            <a:gdLst/>
            <a:ahLst/>
            <a:cxnLst/>
            <a:rect l="l" t="t" r="r" b="b"/>
            <a:pathLst>
              <a:path w="1997375" h="2235069" extrusionOk="0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381000" dist="177800" dir="2700000" algn="tl" rotWithShape="0">
              <a:srgbClr val="000000">
                <a:alpha val="49803"/>
              </a:srgbClr>
            </a:outerShdw>
          </a:effectLst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50"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299;p35"/>
          <p:cNvSpPr/>
          <p:nvPr/>
        </p:nvSpPr>
        <p:spPr>
          <a:xfrm>
            <a:off x="1655089" y="6140590"/>
            <a:ext cx="2353722" cy="792946"/>
          </a:xfrm>
          <a:custGeom>
            <a:avLst/>
            <a:gdLst/>
            <a:ahLst/>
            <a:cxnLst/>
            <a:rect l="l" t="t" r="r" b="b"/>
            <a:pathLst>
              <a:path w="2353722" h="792088" extrusionOk="0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Lesya</a:t>
            </a:r>
            <a:r>
              <a:rPr lang="en-US" sz="1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Gumenuk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291;p35"/>
          <p:cNvSpPr/>
          <p:nvPr/>
        </p:nvSpPr>
        <p:spPr>
          <a:xfrm>
            <a:off x="6920508" y="963908"/>
            <a:ext cx="2353722" cy="2633824"/>
          </a:xfrm>
          <a:custGeom>
            <a:avLst/>
            <a:gdLst/>
            <a:ahLst/>
            <a:cxnLst/>
            <a:rect l="l" t="t" r="r" b="b"/>
            <a:pathLst>
              <a:path w="1997375" h="2235069" extrusionOk="0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381000" dist="177800" dir="2700000" algn="tl" rotWithShape="0">
              <a:srgbClr val="000000">
                <a:alpha val="49803"/>
              </a:srgbClr>
            </a:outerShdw>
          </a:effectLst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50"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299;p35"/>
          <p:cNvSpPr/>
          <p:nvPr/>
        </p:nvSpPr>
        <p:spPr>
          <a:xfrm>
            <a:off x="6916281" y="3064278"/>
            <a:ext cx="2353722" cy="792946"/>
          </a:xfrm>
          <a:custGeom>
            <a:avLst/>
            <a:gdLst/>
            <a:ahLst/>
            <a:cxnLst/>
            <a:rect l="l" t="t" r="r" b="b"/>
            <a:pathLst>
              <a:path w="2353722" h="792088" extrusionOk="0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Pasha </a:t>
            </a:r>
            <a:r>
              <a:rPr lang="en-US" sz="18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Mykovoz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12205699" cy="696292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104;p15" descr="Google Shape;104;p15"/>
          <p:cNvPicPr>
            <a:picLocks noChangeAspect="1"/>
          </p:cNvPicPr>
          <p:nvPr/>
        </p:nvPicPr>
        <p:blipFill>
          <a:blip r:embed="rId2">
            <a:extLst/>
          </a:blip>
          <a:srcRect l="10300" t="10300" r="10300" b="10300"/>
          <a:stretch>
            <a:fillRect/>
          </a:stretch>
        </p:blipFill>
        <p:spPr>
          <a:xfrm>
            <a:off x="-31180" y="0"/>
            <a:ext cx="12223179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Google Shape;105;p15"/>
          <p:cNvSpPr txBox="1"/>
          <p:nvPr/>
        </p:nvSpPr>
        <p:spPr>
          <a:xfrm>
            <a:off x="229215" y="5032912"/>
            <a:ext cx="51945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4400" b="1">
                <a:solidFill>
                  <a:srgbClr val="FFE1B0"/>
                </a:solidFill>
              </a:defRPr>
            </a:lvl1pPr>
          </a:lstStyle>
          <a:p>
            <a:r>
              <a:rPr lang="en-US" sz="2000" dirty="0" smtClean="0"/>
              <a:t>Contacts:</a:t>
            </a:r>
            <a:endParaRPr sz="2000" dirty="0"/>
          </a:p>
        </p:txBody>
      </p:sp>
      <p:pic>
        <p:nvPicPr>
          <p:cNvPr id="219" name="Google Shape;107;p15" descr="Google Shape;107;p15"/>
          <p:cNvPicPr>
            <a:picLocks noChangeAspect="1"/>
          </p:cNvPicPr>
          <p:nvPr/>
        </p:nvPicPr>
        <p:blipFill>
          <a:blip r:embed="rId3">
            <a:extLst/>
          </a:blip>
          <a:srcRect t="7608" b="17797"/>
          <a:stretch>
            <a:fillRect/>
          </a:stretch>
        </p:blipFill>
        <p:spPr>
          <a:xfrm>
            <a:off x="6164195" y="-2481"/>
            <a:ext cx="6320160" cy="6863080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Google Shape;105;p15"/>
          <p:cNvSpPr txBox="1"/>
          <p:nvPr/>
        </p:nvSpPr>
        <p:spPr>
          <a:xfrm>
            <a:off x="229215" y="5419431"/>
            <a:ext cx="5194500" cy="169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800">
                <a:solidFill>
                  <a:srgbClr val="FFE1B0"/>
                </a:solidFill>
              </a:defRPr>
            </a:lvl1pPr>
          </a:lstStyle>
          <a:p>
            <a:r>
              <a:rPr lang="en-US" sz="1400" dirty="0" smtClean="0"/>
              <a:t>Pasha, Team Lead 4NN</a:t>
            </a:r>
          </a:p>
          <a:p>
            <a:endParaRPr lang="ru-RU" sz="1400" dirty="0" smtClean="0"/>
          </a:p>
          <a:p>
            <a:r>
              <a:rPr lang="en-US" sz="1400" dirty="0" smtClean="0"/>
              <a:t>Phone - </a:t>
            </a:r>
            <a:r>
              <a:rPr lang="ru-RU" sz="1400" dirty="0" smtClean="0"/>
              <a:t>0959417580</a:t>
            </a:r>
          </a:p>
          <a:p>
            <a:r>
              <a:rPr lang="en-US" sz="1400" dirty="0" smtClean="0"/>
              <a:t>Mail - lysyi.pavlos@gmail.com</a:t>
            </a:r>
          </a:p>
          <a:p>
            <a:r>
              <a:rPr lang="en-US" sz="1400" dirty="0" err="1" smtClean="0"/>
              <a:t>Tg</a:t>
            </a:r>
            <a:r>
              <a:rPr lang="en-US" sz="1400" dirty="0" smtClean="0"/>
              <a:t> - @</a:t>
            </a:r>
            <a:r>
              <a:rPr lang="en-US" sz="1400" dirty="0" err="1" smtClean="0"/>
              <a:t>pypashka</a:t>
            </a:r>
            <a:endParaRPr lang="en-US" sz="1400" dirty="0" smtClean="0"/>
          </a:p>
          <a:p>
            <a:endParaRPr lang="en-US" sz="1400" dirty="0" smtClean="0"/>
          </a:p>
          <a:p>
            <a:endParaRPr lang="en-US" sz="1400" dirty="0"/>
          </a:p>
        </p:txBody>
      </p:sp>
      <p:sp>
        <p:nvSpPr>
          <p:cNvPr id="6" name="Ресурси"/>
          <p:cNvSpPr txBox="1"/>
          <p:nvPr/>
        </p:nvSpPr>
        <p:spPr>
          <a:xfrm>
            <a:off x="297204" y="1582231"/>
            <a:ext cx="6400791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5600" b="1">
                <a:solidFill>
                  <a:srgbClr val="FAE2B7"/>
                </a:solidFill>
              </a:defRPr>
            </a:lvl1pPr>
          </a:lstStyle>
          <a:p>
            <a:r>
              <a:rPr lang="ru-RU" sz="4800" dirty="0" smtClean="0"/>
              <a:t>Давайте воплощать </a:t>
            </a:r>
          </a:p>
          <a:p>
            <a:r>
              <a:rPr lang="ru-RU" sz="4800" dirty="0" smtClean="0"/>
              <a:t>крутые идеи вместе!</a:t>
            </a:r>
            <a:endParaRPr sz="48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95;p14" descr="Google Shape;95;p14"/>
          <p:cNvPicPr>
            <a:picLocks noChangeAspect="1"/>
          </p:cNvPicPr>
          <p:nvPr/>
        </p:nvPicPr>
        <p:blipFill>
          <a:blip r:embed="rId2">
            <a:extLst/>
          </a:blip>
          <a:srcRect l="9471" t="9089" r="9266" b="9714"/>
          <a:stretch>
            <a:fillRect/>
          </a:stretch>
        </p:blipFill>
        <p:spPr>
          <a:xfrm>
            <a:off x="-90802" y="-39370"/>
            <a:ext cx="12373605" cy="69367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Google Shape;97;p14" descr="Google Shape;97;p14"/>
          <p:cNvPicPr>
            <a:picLocks noChangeAspect="1"/>
          </p:cNvPicPr>
          <p:nvPr/>
        </p:nvPicPr>
        <p:blipFill>
          <a:blip r:embed="rId3">
            <a:extLst/>
          </a:blip>
          <a:srcRect t="30037" b="15158"/>
          <a:stretch>
            <a:fillRect/>
          </a:stretch>
        </p:blipFill>
        <p:spPr>
          <a:xfrm>
            <a:off x="3356668" y="2854987"/>
            <a:ext cx="5372751" cy="4164476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Проблема/ кейс який вирішуєте"/>
          <p:cNvSpPr txBox="1"/>
          <p:nvPr/>
        </p:nvSpPr>
        <p:spPr>
          <a:xfrm>
            <a:off x="2001845" y="392146"/>
            <a:ext cx="8082395" cy="2031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>
              <a:defRPr sz="4400" b="1">
                <a:solidFill>
                  <a:srgbClr val="FAE2B7"/>
                </a:solidFill>
              </a:defRPr>
            </a:lvl1pPr>
          </a:lstStyle>
          <a:p>
            <a:r>
              <a:rPr lang="ru-RU" dirty="0" smtClean="0"/>
              <a:t>Как мотивировать гостей потреблять здоровые и качественные продукты?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95;p14" descr="Google Shape;95;p14"/>
          <p:cNvPicPr>
            <a:picLocks noChangeAspect="1"/>
          </p:cNvPicPr>
          <p:nvPr/>
        </p:nvPicPr>
        <p:blipFill>
          <a:blip r:embed="rId2">
            <a:extLst/>
          </a:blip>
          <a:srcRect l="9471" t="9089" r="9266" b="9714"/>
          <a:stretch>
            <a:fillRect/>
          </a:stretch>
        </p:blipFill>
        <p:spPr>
          <a:xfrm>
            <a:off x="-90802" y="-39370"/>
            <a:ext cx="12373605" cy="69367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Google Shape;97;p14" descr="Google Shape;97;p14"/>
          <p:cNvPicPr>
            <a:picLocks noChangeAspect="1"/>
          </p:cNvPicPr>
          <p:nvPr/>
        </p:nvPicPr>
        <p:blipFill>
          <a:blip r:embed="rId3">
            <a:extLst/>
          </a:blip>
          <a:srcRect t="30037" b="15158"/>
          <a:stretch>
            <a:fillRect/>
          </a:stretch>
        </p:blipFill>
        <p:spPr>
          <a:xfrm>
            <a:off x="3356668" y="2854987"/>
            <a:ext cx="5372751" cy="4164476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299" y="1295622"/>
            <a:ext cx="5824522" cy="246294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8473" y="4033976"/>
            <a:ext cx="5595054" cy="2671400"/>
          </a:xfrm>
          <a:prstGeom prst="rect">
            <a:avLst/>
          </a:prstGeom>
        </p:spPr>
      </p:pic>
      <p:sp>
        <p:nvSpPr>
          <p:cNvPr id="10" name="Проблема/ кейс який вирішуєте"/>
          <p:cNvSpPr txBox="1"/>
          <p:nvPr/>
        </p:nvSpPr>
        <p:spPr>
          <a:xfrm>
            <a:off x="2001845" y="289572"/>
            <a:ext cx="8082395" cy="677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>
              <a:defRPr sz="4400" b="1">
                <a:solidFill>
                  <a:srgbClr val="FAE2B7"/>
                </a:solidFill>
              </a:defRPr>
            </a:lvl1pPr>
          </a:lstStyle>
          <a:p>
            <a:r>
              <a:rPr lang="ru-RU" dirty="0" smtClean="0"/>
              <a:t>Актуальность</a:t>
            </a:r>
            <a:endParaRPr dirty="0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0206" y="1295622"/>
            <a:ext cx="5465330" cy="2462940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423" y="1083945"/>
            <a:ext cx="7803556" cy="3542083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71980" y="3255379"/>
            <a:ext cx="7803556" cy="32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9829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84;p13" descr="Google Shape;84;p13"/>
          <p:cNvPicPr>
            <a:picLocks noChangeAspect="1"/>
          </p:cNvPicPr>
          <p:nvPr/>
        </p:nvPicPr>
        <p:blipFill>
          <a:blip r:embed="rId4">
            <a:extLst/>
          </a:blip>
          <a:srcRect l="7861" t="9336" r="12870" b="11113"/>
          <a:stretch>
            <a:fillRect/>
          </a:stretch>
        </p:blipFill>
        <p:spPr>
          <a:xfrm>
            <a:off x="41564" y="19500"/>
            <a:ext cx="12366215" cy="6962926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Google Shape;98;p14"/>
          <p:cNvSpPr txBox="1"/>
          <p:nvPr/>
        </p:nvSpPr>
        <p:spPr>
          <a:xfrm>
            <a:off x="7417094" y="758200"/>
            <a:ext cx="4297955" cy="1292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ru-RU" dirty="0" smtClean="0"/>
              <a:t>Подробная информация про продукт</a:t>
            </a:r>
            <a:endParaRPr dirty="0"/>
          </a:p>
        </p:txBody>
      </p:sp>
      <p:sp>
        <p:nvSpPr>
          <p:cNvPr id="152" name="Google Shape;105;p15"/>
          <p:cNvSpPr txBox="1"/>
          <p:nvPr/>
        </p:nvSpPr>
        <p:spPr>
          <a:xfrm>
            <a:off x="2961175" y="19500"/>
            <a:ext cx="5243817" cy="861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defRPr sz="5600" b="1">
                <a:solidFill>
                  <a:srgbClr val="FAE2B7"/>
                </a:solidFill>
              </a:defRPr>
            </a:lvl1pPr>
          </a:lstStyle>
          <a:p>
            <a:pPr algn="ctr"/>
            <a:r>
              <a:rPr lang="ru-RU" sz="4400" dirty="0" smtClean="0"/>
              <a:t>Решение</a:t>
            </a:r>
            <a:endParaRPr sz="5400" dirty="0"/>
          </a:p>
        </p:txBody>
      </p:sp>
      <p:sp>
        <p:nvSpPr>
          <p:cNvPr id="10" name="Google Shape;98;p14"/>
          <p:cNvSpPr txBox="1"/>
          <p:nvPr/>
        </p:nvSpPr>
        <p:spPr>
          <a:xfrm>
            <a:off x="7367548" y="1804959"/>
            <a:ext cx="4297955" cy="1292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err="1" smtClean="0"/>
              <a:t>Аналитика</a:t>
            </a:r>
            <a:r>
              <a:rPr lang="uk-UA" dirty="0" smtClean="0"/>
              <a:t> состава, </a:t>
            </a:r>
            <a:r>
              <a:rPr lang="uk-UA" dirty="0" err="1" smtClean="0"/>
              <a:t>визуализация</a:t>
            </a:r>
            <a:endParaRPr lang="uk-UA" dirty="0" smtClean="0"/>
          </a:p>
        </p:txBody>
      </p:sp>
      <p:sp>
        <p:nvSpPr>
          <p:cNvPr id="14" name="Google Shape;98;p14"/>
          <p:cNvSpPr txBox="1"/>
          <p:nvPr/>
        </p:nvSpPr>
        <p:spPr>
          <a:xfrm>
            <a:off x="7318002" y="2851718"/>
            <a:ext cx="4297955" cy="2400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err="1" smtClean="0"/>
              <a:t>Наличие</a:t>
            </a:r>
            <a:r>
              <a:rPr lang="uk-UA" dirty="0" smtClean="0"/>
              <a:t>/</a:t>
            </a:r>
            <a:r>
              <a:rPr lang="uk-UA" dirty="0" err="1" smtClean="0"/>
              <a:t>отс</a:t>
            </a:r>
            <a:r>
              <a:rPr lang="ru-RU" dirty="0"/>
              <a:t>у</a:t>
            </a:r>
            <a:r>
              <a:rPr lang="uk-UA" dirty="0" err="1" smtClean="0"/>
              <a:t>тствие</a:t>
            </a:r>
            <a:r>
              <a:rPr lang="uk-UA" dirty="0" smtClean="0"/>
              <a:t> </a:t>
            </a:r>
            <a:r>
              <a:rPr lang="uk-UA" dirty="0" err="1" smtClean="0"/>
              <a:t>нежелательных</a:t>
            </a:r>
            <a:r>
              <a:rPr lang="uk-UA" dirty="0" smtClean="0"/>
              <a:t> </a:t>
            </a:r>
            <a:r>
              <a:rPr lang="uk-UA" dirty="0" err="1" smtClean="0"/>
              <a:t>компонентов</a:t>
            </a:r>
            <a:r>
              <a:rPr lang="uk-UA" dirty="0" smtClean="0"/>
              <a:t>(по </a:t>
            </a:r>
            <a:r>
              <a:rPr lang="uk-UA" dirty="0" err="1" smtClean="0"/>
              <a:t>личному</a:t>
            </a:r>
            <a:r>
              <a:rPr lang="uk-UA" dirty="0" smtClean="0"/>
              <a:t> списку)</a:t>
            </a:r>
            <a:endParaRPr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7318002" y="5068064"/>
            <a:ext cx="476765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err="1" smtClean="0"/>
              <a:t>Рекомендации</a:t>
            </a:r>
            <a:r>
              <a:rPr lang="uk-UA" dirty="0" smtClean="0"/>
              <a:t> по </a:t>
            </a:r>
            <a:r>
              <a:rPr lang="uk-UA" dirty="0" err="1" smtClean="0"/>
              <a:t>сортировке</a:t>
            </a:r>
            <a:endParaRPr lang="uk-UA" dirty="0" smtClean="0"/>
          </a:p>
          <a:p>
            <a:pPr>
              <a:lnSpc>
                <a:spcPct val="150000"/>
              </a:lnSpc>
              <a:defRPr sz="2400">
                <a:solidFill>
                  <a:srgbClr val="FAE2B7"/>
                </a:solidFill>
              </a:defRPr>
            </a:pPr>
            <a:r>
              <a:rPr lang="uk-UA" dirty="0"/>
              <a:t> </a:t>
            </a:r>
            <a:r>
              <a:rPr lang="uk-UA" dirty="0" smtClean="0"/>
              <a:t>   мусора</a:t>
            </a:r>
            <a:endParaRPr lang="uk-UA" dirty="0"/>
          </a:p>
        </p:txBody>
      </p:sp>
      <p:pic>
        <p:nvPicPr>
          <p:cNvPr id="7" name="IMG_137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Закладка 1" time="817.8907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26842" y="1002509"/>
            <a:ext cx="2645981" cy="5721040"/>
          </a:xfrm>
          <a:prstGeom prst="rect">
            <a:avLst/>
          </a:prstGeom>
        </p:spPr>
      </p:pic>
      <p:sp>
        <p:nvSpPr>
          <p:cNvPr id="15" name="Google Shape;98;p14"/>
          <p:cNvSpPr txBox="1"/>
          <p:nvPr/>
        </p:nvSpPr>
        <p:spPr>
          <a:xfrm>
            <a:off x="270919" y="900742"/>
            <a:ext cx="4297955" cy="670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ru-RU" dirty="0" smtClean="0"/>
              <a:t>Сканируй и узнавай -</a:t>
            </a:r>
            <a:r>
              <a:rPr lang="en-US" dirty="0" smtClean="0"/>
              <a:t>&gt;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84;p13" descr="Google Shape;84;p13"/>
          <p:cNvPicPr>
            <a:picLocks noChangeAspect="1"/>
          </p:cNvPicPr>
          <p:nvPr/>
        </p:nvPicPr>
        <p:blipFill>
          <a:blip r:embed="rId2">
            <a:extLst/>
          </a:blip>
          <a:srcRect l="7861" t="9336" r="12870" b="11113"/>
          <a:stretch>
            <a:fillRect/>
          </a:stretch>
        </p:blipFill>
        <p:spPr>
          <a:xfrm>
            <a:off x="-87107" y="-52463"/>
            <a:ext cx="12366215" cy="6962926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Google Shape;105;p15"/>
          <p:cNvSpPr txBox="1"/>
          <p:nvPr/>
        </p:nvSpPr>
        <p:spPr>
          <a:xfrm>
            <a:off x="944110" y="868774"/>
            <a:ext cx="5194500" cy="861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4400" b="1">
                <a:solidFill>
                  <a:srgbClr val="FAE2B7"/>
                </a:solidFill>
              </a:defRPr>
            </a:lvl1pPr>
          </a:lstStyle>
          <a:p>
            <a:r>
              <a:rPr lang="ru-RU" dirty="0" smtClean="0"/>
              <a:t>Гости</a:t>
            </a:r>
            <a:endParaRPr dirty="0"/>
          </a:p>
        </p:txBody>
      </p:sp>
      <p:pic>
        <p:nvPicPr>
          <p:cNvPr id="139" name="Google Shape;88;p13" descr="Google Shape;88;p1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04950" y="2256109"/>
            <a:ext cx="4604318" cy="2320382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Google Shape;106;p15"/>
          <p:cNvSpPr txBox="1"/>
          <p:nvPr/>
        </p:nvSpPr>
        <p:spPr>
          <a:xfrm>
            <a:off x="944110" y="2113935"/>
            <a:ext cx="5633672" cy="313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err="1" smtClean="0"/>
              <a:t>Небезразличны</a:t>
            </a:r>
            <a:r>
              <a:rPr lang="uk-UA" dirty="0" smtClean="0"/>
              <a:t> к здоровому образу </a:t>
            </a:r>
            <a:r>
              <a:rPr lang="uk-UA" dirty="0" err="1" smtClean="0"/>
              <a:t>жизни</a:t>
            </a:r>
            <a:endParaRPr lang="uk-UA" dirty="0" smtClean="0"/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err="1" smtClean="0"/>
              <a:t>Обеспокоены</a:t>
            </a:r>
            <a:r>
              <a:rPr lang="uk-UA" dirty="0" smtClean="0"/>
              <a:t> </a:t>
            </a:r>
            <a:r>
              <a:rPr lang="uk-UA" dirty="0" err="1" smtClean="0"/>
              <a:t>состоянием</a:t>
            </a:r>
            <a:r>
              <a:rPr lang="uk-UA" dirty="0" smtClean="0"/>
              <a:t> </a:t>
            </a:r>
            <a:r>
              <a:rPr lang="uk-UA" dirty="0" err="1" smtClean="0"/>
              <a:t>окружающей</a:t>
            </a:r>
            <a:r>
              <a:rPr lang="uk-UA" dirty="0" smtClean="0"/>
              <a:t> </a:t>
            </a:r>
            <a:r>
              <a:rPr lang="uk-UA" dirty="0" err="1" smtClean="0"/>
              <a:t>среды</a:t>
            </a:r>
            <a:endParaRPr lang="uk-UA" dirty="0" smtClean="0"/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err="1" smtClean="0"/>
              <a:t>Делают</a:t>
            </a:r>
            <a:r>
              <a:rPr lang="uk-UA" dirty="0" smtClean="0"/>
              <a:t> </a:t>
            </a:r>
            <a:r>
              <a:rPr lang="uk-UA" dirty="0" err="1" smtClean="0"/>
              <a:t>заказы</a:t>
            </a:r>
            <a:r>
              <a:rPr lang="uk-UA" dirty="0" smtClean="0"/>
              <a:t> онлайн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err="1" smtClean="0"/>
              <a:t>Хотят</a:t>
            </a:r>
            <a:r>
              <a:rPr lang="uk-UA" dirty="0" smtClean="0"/>
              <a:t> </a:t>
            </a:r>
            <a:r>
              <a:rPr lang="uk-UA" dirty="0" err="1" smtClean="0"/>
              <a:t>избегать</a:t>
            </a:r>
            <a:r>
              <a:rPr lang="uk-UA" dirty="0" smtClean="0"/>
              <a:t> </a:t>
            </a:r>
            <a:r>
              <a:rPr lang="uk-UA" dirty="0" err="1" smtClean="0"/>
              <a:t>определенных</a:t>
            </a:r>
            <a:r>
              <a:rPr lang="uk-UA" dirty="0" smtClean="0"/>
              <a:t> </a:t>
            </a:r>
            <a:r>
              <a:rPr lang="uk-UA" dirty="0" err="1" smtClean="0"/>
              <a:t>ингридиентов</a:t>
            </a:r>
            <a:r>
              <a:rPr lang="uk-UA" dirty="0" smtClean="0"/>
              <a:t> в продуктах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endParaRPr dirty="0"/>
          </a:p>
        </p:txBody>
      </p:sp>
      <p:pic>
        <p:nvPicPr>
          <p:cNvPr id="6" name="Picture 2" descr="Директор Take-Two: &amp;quot;PS5 и Xbox Scarlett приблизят нас к фотореализму&amp;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2699" y="1694482"/>
            <a:ext cx="5964410" cy="3469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04;p15" descr="Google Shape;104;p15"/>
          <p:cNvPicPr>
            <a:picLocks noChangeAspect="1"/>
          </p:cNvPicPr>
          <p:nvPr/>
        </p:nvPicPr>
        <p:blipFill>
          <a:blip r:embed="rId2">
            <a:extLst/>
          </a:blip>
          <a:srcRect l="10300" t="10300" r="10300" b="10300"/>
          <a:stretch>
            <a:fillRect/>
          </a:stretch>
        </p:blipFill>
        <p:spPr>
          <a:xfrm>
            <a:off x="-31180" y="0"/>
            <a:ext cx="12223179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Google Shape;105;p15"/>
          <p:cNvSpPr txBox="1"/>
          <p:nvPr/>
        </p:nvSpPr>
        <p:spPr>
          <a:xfrm>
            <a:off x="469258" y="521641"/>
            <a:ext cx="5194500" cy="7386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5600" b="1">
                <a:solidFill>
                  <a:srgbClr val="FFE1B0"/>
                </a:solidFill>
              </a:defRPr>
            </a:pPr>
            <a:r>
              <a:rPr lang="ru-RU" sz="3600" dirty="0" smtClean="0"/>
              <a:t>Главные конкуренты</a:t>
            </a:r>
            <a:endParaRPr sz="3600" dirty="0"/>
          </a:p>
        </p:txBody>
      </p:sp>
      <p:pic>
        <p:nvPicPr>
          <p:cNvPr id="166" name="Google Shape;107;p15" descr="Google Shape;107;p15"/>
          <p:cNvPicPr>
            <a:picLocks noChangeAspect="1"/>
          </p:cNvPicPr>
          <p:nvPr/>
        </p:nvPicPr>
        <p:blipFill>
          <a:blip r:embed="rId3">
            <a:extLst/>
          </a:blip>
          <a:srcRect t="7608" b="17797"/>
          <a:stretch>
            <a:fillRect/>
          </a:stretch>
        </p:blipFill>
        <p:spPr>
          <a:xfrm>
            <a:off x="6164195" y="-2481"/>
            <a:ext cx="6320160" cy="686308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Google Shape;98;p14"/>
          <p:cNvSpPr txBox="1"/>
          <p:nvPr/>
        </p:nvSpPr>
        <p:spPr>
          <a:xfrm>
            <a:off x="469258" y="3830457"/>
            <a:ext cx="5504822" cy="2400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>
              <a:lnSpc>
                <a:spcPct val="150000"/>
              </a:lnSpc>
              <a:defRPr sz="2400">
                <a:solidFill>
                  <a:srgbClr val="FAE2B7"/>
                </a:solidFill>
              </a:defRPr>
            </a:pPr>
            <a:r>
              <a:rPr lang="ru-RU" dirty="0" smtClean="0"/>
              <a:t>Аналогическая система, интегрированная в приложение, отсутствует у конкурентов (на нашем рынке мы не нашли)</a:t>
            </a:r>
            <a:endParaRPr dirty="0"/>
          </a:p>
        </p:txBody>
      </p:sp>
      <p:pic>
        <p:nvPicPr>
          <p:cNvPr id="1028" name="Picture 4" descr="Гифка прозрачный перекати поле гиф картинка, скачать анимированный gif на  GIFER от Bludfang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408" y="1601794"/>
            <a:ext cx="6610350" cy="1657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84;p13" descr="Google Shape;84;p13"/>
          <p:cNvPicPr>
            <a:picLocks noChangeAspect="1"/>
          </p:cNvPicPr>
          <p:nvPr/>
        </p:nvPicPr>
        <p:blipFill>
          <a:blip r:embed="rId2">
            <a:extLst/>
          </a:blip>
          <a:srcRect l="7861" t="9336" r="12870" b="11113"/>
          <a:stretch>
            <a:fillRect/>
          </a:stretch>
        </p:blipFill>
        <p:spPr>
          <a:xfrm>
            <a:off x="-174215" y="-104926"/>
            <a:ext cx="12366215" cy="69629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Google Shape;87;p13" descr="Google Shape;87;p13"/>
          <p:cNvPicPr>
            <a:picLocks noChangeAspect="1"/>
          </p:cNvPicPr>
          <p:nvPr/>
        </p:nvPicPr>
        <p:blipFill>
          <a:blip r:embed="rId3">
            <a:extLst/>
          </a:blip>
          <a:srcRect r="22262"/>
          <a:stretch>
            <a:fillRect/>
          </a:stretch>
        </p:blipFill>
        <p:spPr>
          <a:xfrm>
            <a:off x="6356908" y="2325324"/>
            <a:ext cx="5852533" cy="45678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Google Shape;88;p13" descr="Google Shape;88;p1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618186" y="1283268"/>
            <a:ext cx="4066779" cy="2049485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Google Shape;89;p13"/>
          <p:cNvSpPr txBox="1"/>
          <p:nvPr/>
        </p:nvSpPr>
        <p:spPr>
          <a:xfrm>
            <a:off x="435972" y="408816"/>
            <a:ext cx="5194500" cy="849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90000"/>
              </a:lnSpc>
              <a:defRPr sz="5600" b="1">
                <a:solidFill>
                  <a:srgbClr val="FAE2B7"/>
                </a:solidFill>
              </a:defRPr>
            </a:lvl1pPr>
          </a:lstStyle>
          <a:p>
            <a:r>
              <a:rPr lang="ru-RU" sz="4800" dirty="0" smtClean="0"/>
              <a:t>Бизнес модель</a:t>
            </a:r>
            <a:endParaRPr dirty="0"/>
          </a:p>
        </p:txBody>
      </p:sp>
      <p:sp>
        <p:nvSpPr>
          <p:cNvPr id="172" name="Google Shape;98;p14"/>
          <p:cNvSpPr txBox="1"/>
          <p:nvPr/>
        </p:nvSpPr>
        <p:spPr>
          <a:xfrm>
            <a:off x="258309" y="2644629"/>
            <a:ext cx="7649557" cy="2400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ru-RU" dirty="0" smtClean="0"/>
              <a:t>Увеличение онлайн продаж</a:t>
            </a:r>
            <a:endParaRPr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err="1" smtClean="0"/>
              <a:t>Увеличение</a:t>
            </a:r>
            <a:r>
              <a:rPr lang="uk-UA" dirty="0" smtClean="0"/>
              <a:t> </a:t>
            </a:r>
            <a:r>
              <a:rPr lang="uk-UA" dirty="0" err="1" smtClean="0"/>
              <a:t>количества</a:t>
            </a:r>
            <a:r>
              <a:rPr lang="uk-UA" dirty="0" smtClean="0"/>
              <a:t> </a:t>
            </a:r>
            <a:r>
              <a:rPr lang="uk-UA" dirty="0" err="1" smtClean="0"/>
              <a:t>скачиваний</a:t>
            </a:r>
            <a:r>
              <a:rPr lang="uk-UA" dirty="0" smtClean="0"/>
              <a:t> </a:t>
            </a:r>
            <a:r>
              <a:rPr lang="uk-UA" dirty="0" err="1" smtClean="0"/>
              <a:t>приложения</a:t>
            </a:r>
            <a:endParaRPr lang="uk-UA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err="1" smtClean="0"/>
              <a:t>Переход</a:t>
            </a:r>
            <a:r>
              <a:rPr lang="uk-UA" dirty="0" smtClean="0"/>
              <a:t> гостя на </a:t>
            </a:r>
            <a:r>
              <a:rPr lang="uk-UA" dirty="0" err="1" smtClean="0"/>
              <a:t>более</a:t>
            </a:r>
            <a:r>
              <a:rPr lang="uk-UA" dirty="0" smtClean="0"/>
              <a:t> к</a:t>
            </a:r>
            <a:r>
              <a:rPr lang="ru-RU" dirty="0" err="1" smtClean="0"/>
              <a:t>ачественные</a:t>
            </a:r>
            <a:r>
              <a:rPr lang="ru-RU" dirty="0" smtClean="0"/>
              <a:t> и более дорогие продукты</a:t>
            </a:r>
            <a:endParaRPr dirty="0"/>
          </a:p>
        </p:txBody>
      </p:sp>
      <p:sp>
        <p:nvSpPr>
          <p:cNvPr id="9" name="Google Shape;89;p13"/>
          <p:cNvSpPr txBox="1"/>
          <p:nvPr/>
        </p:nvSpPr>
        <p:spPr>
          <a:xfrm>
            <a:off x="9185471" y="433837"/>
            <a:ext cx="5194500" cy="849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90000"/>
              </a:lnSpc>
              <a:defRPr sz="5600" b="1">
                <a:solidFill>
                  <a:srgbClr val="FAE2B7"/>
                </a:solidFill>
              </a:defRPr>
            </a:lvl1pPr>
          </a:lstStyle>
          <a:p>
            <a:r>
              <a:rPr lang="en-US" sz="4800" dirty="0" smtClean="0"/>
              <a:t>B2C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95;p14" descr="Google Shape;95;p14"/>
          <p:cNvPicPr>
            <a:picLocks noChangeAspect="1"/>
          </p:cNvPicPr>
          <p:nvPr/>
        </p:nvPicPr>
        <p:blipFill>
          <a:blip r:embed="rId2">
            <a:extLst/>
          </a:blip>
          <a:srcRect l="9471" t="9089" r="9266" b="9714"/>
          <a:stretch>
            <a:fillRect/>
          </a:stretch>
        </p:blipFill>
        <p:spPr>
          <a:xfrm>
            <a:off x="-90802" y="-39370"/>
            <a:ext cx="12373605" cy="69367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Google Shape;97;p14" descr="Google Shape;97;p14"/>
          <p:cNvPicPr>
            <a:picLocks noChangeAspect="1"/>
          </p:cNvPicPr>
          <p:nvPr/>
        </p:nvPicPr>
        <p:blipFill>
          <a:blip r:embed="rId3">
            <a:extLst/>
          </a:blip>
          <a:srcRect t="30037" b="15158"/>
          <a:stretch>
            <a:fillRect/>
          </a:stretch>
        </p:blipFill>
        <p:spPr>
          <a:xfrm>
            <a:off x="3202444" y="2820488"/>
            <a:ext cx="5372751" cy="4164476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Ресурси"/>
          <p:cNvSpPr txBox="1"/>
          <p:nvPr/>
        </p:nvSpPr>
        <p:spPr>
          <a:xfrm>
            <a:off x="1703760" y="116216"/>
            <a:ext cx="2685030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5600" b="1">
                <a:solidFill>
                  <a:srgbClr val="FAE2B7"/>
                </a:solidFill>
              </a:defRPr>
            </a:lvl1pPr>
          </a:lstStyle>
          <a:p>
            <a:r>
              <a:rPr sz="4800" dirty="0" err="1" smtClean="0"/>
              <a:t>Ресурс</a:t>
            </a:r>
            <a:r>
              <a:rPr lang="ru-RU" sz="4800" dirty="0" smtClean="0"/>
              <a:t>ы</a:t>
            </a:r>
            <a:endParaRPr sz="4800" dirty="0"/>
          </a:p>
        </p:txBody>
      </p:sp>
      <p:sp>
        <p:nvSpPr>
          <p:cNvPr id="183" name="Google Shape;98;p14"/>
          <p:cNvSpPr txBox="1"/>
          <p:nvPr/>
        </p:nvSpPr>
        <p:spPr>
          <a:xfrm>
            <a:off x="149758" y="1049666"/>
            <a:ext cx="6130616" cy="2400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smtClean="0"/>
              <a:t>Команда </a:t>
            </a:r>
            <a:r>
              <a:rPr lang="uk-UA" dirty="0" err="1" smtClean="0"/>
              <a:t>разработчиков</a:t>
            </a:r>
            <a:r>
              <a:rPr lang="uk-UA" dirty="0" smtClean="0"/>
              <a:t> (</a:t>
            </a:r>
            <a:r>
              <a:rPr lang="en-US" dirty="0" smtClean="0"/>
              <a:t>4nn</a:t>
            </a:r>
            <a:r>
              <a:rPr lang="uk-UA" dirty="0" smtClean="0"/>
              <a:t> тут)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smtClean="0"/>
              <a:t>База </a:t>
            </a:r>
            <a:r>
              <a:rPr lang="uk-UA" dirty="0" err="1" smtClean="0"/>
              <a:t>данных</a:t>
            </a:r>
            <a:r>
              <a:rPr lang="uk-UA" dirty="0" smtClean="0"/>
              <a:t> по компонентах </a:t>
            </a:r>
            <a:r>
              <a:rPr lang="uk-UA" dirty="0" err="1" smtClean="0"/>
              <a:t>продуктов</a:t>
            </a:r>
            <a:endParaRPr lang="uk-UA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err="1" smtClean="0"/>
              <a:t>Время</a:t>
            </a:r>
            <a:r>
              <a:rPr lang="uk-UA" dirty="0" smtClean="0"/>
              <a:t> (2 </a:t>
            </a:r>
            <a:r>
              <a:rPr lang="uk-UA" dirty="0" err="1" smtClean="0"/>
              <a:t>месяца</a:t>
            </a:r>
            <a:r>
              <a:rPr lang="uk-UA" dirty="0" smtClean="0"/>
              <a:t>)</a:t>
            </a:r>
          </a:p>
        </p:txBody>
      </p:sp>
      <p:sp>
        <p:nvSpPr>
          <p:cNvPr id="6" name="Ресурси"/>
          <p:cNvSpPr txBox="1"/>
          <p:nvPr/>
        </p:nvSpPr>
        <p:spPr>
          <a:xfrm>
            <a:off x="6703138" y="135816"/>
            <a:ext cx="3117841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5600" b="1">
                <a:solidFill>
                  <a:srgbClr val="FAE2B7"/>
                </a:solidFill>
              </a:defRPr>
            </a:lvl1pPr>
          </a:lstStyle>
          <a:p>
            <a:r>
              <a:rPr lang="ru-RU" sz="4800" dirty="0" smtClean="0"/>
              <a:t>Результат</a:t>
            </a:r>
          </a:p>
        </p:txBody>
      </p:sp>
      <p:sp>
        <p:nvSpPr>
          <p:cNvPr id="7" name="Google Shape;98;p14"/>
          <p:cNvSpPr txBox="1"/>
          <p:nvPr/>
        </p:nvSpPr>
        <p:spPr>
          <a:xfrm>
            <a:off x="6228081" y="1049666"/>
            <a:ext cx="5963920" cy="2400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ru-RU" dirty="0" smtClean="0"/>
              <a:t>+4,</a:t>
            </a:r>
            <a:r>
              <a:rPr lang="en-US" dirty="0" smtClean="0"/>
              <a:t>5 </a:t>
            </a:r>
            <a:r>
              <a:rPr lang="ru-RU" dirty="0" smtClean="0"/>
              <a:t>миллиона потенциальных гостей</a:t>
            </a:r>
            <a:endParaRPr lang="uk-UA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uk-UA" dirty="0" smtClean="0"/>
              <a:t>+ </a:t>
            </a:r>
            <a:r>
              <a:rPr lang="en-US" dirty="0" smtClean="0"/>
              <a:t>%</a:t>
            </a:r>
            <a:r>
              <a:rPr lang="ru-RU" dirty="0"/>
              <a:t> </a:t>
            </a:r>
            <a:r>
              <a:rPr lang="ru-RU" dirty="0" smtClean="0"/>
              <a:t>рынка среди систем сканер</a:t>
            </a:r>
            <a:r>
              <a:rPr lang="en-US" dirty="0" smtClean="0"/>
              <a:t>-&gt;</a:t>
            </a:r>
            <a:r>
              <a:rPr lang="ru-RU" dirty="0" smtClean="0"/>
              <a:t> товар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400">
                <a:solidFill>
                  <a:srgbClr val="FAE2B7"/>
                </a:solidFill>
              </a:defRPr>
            </a:pPr>
            <a:r>
              <a:rPr lang="ru-RU" dirty="0" smtClean="0"/>
              <a:t>Впечатление гостя</a:t>
            </a:r>
            <a:endParaRPr lang="uk-UA" dirty="0" smtClean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84;p13" descr="Google Shape;84;p13"/>
          <p:cNvPicPr>
            <a:picLocks noChangeAspect="1"/>
          </p:cNvPicPr>
          <p:nvPr/>
        </p:nvPicPr>
        <p:blipFill>
          <a:blip r:embed="rId2">
            <a:extLst/>
          </a:blip>
          <a:srcRect l="7861" t="9336" r="12870" b="11113"/>
          <a:stretch>
            <a:fillRect/>
          </a:stretch>
        </p:blipFill>
        <p:spPr>
          <a:xfrm>
            <a:off x="-87107" y="-52463"/>
            <a:ext cx="12366215" cy="69629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7107" y="-52464"/>
            <a:ext cx="12366215" cy="7066409"/>
          </a:xfrm>
          <a:prstGeom prst="rect">
            <a:avLst/>
          </a:prstGeom>
        </p:spPr>
      </p:pic>
      <p:pic>
        <p:nvPicPr>
          <p:cNvPr id="192" name="Google Shape;88;p13" descr="Google Shape;88;p1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6590" y="4430349"/>
            <a:ext cx="4604318" cy="2320382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5241" y="169477"/>
            <a:ext cx="5534797" cy="97168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1721" y="169477"/>
            <a:ext cx="5534797" cy="971686"/>
          </a:xfrm>
          <a:prstGeom prst="rect">
            <a:avLst/>
          </a:prstGeom>
        </p:spPr>
      </p:pic>
      <p:sp>
        <p:nvSpPr>
          <p:cNvPr id="9" name="Ресурси"/>
          <p:cNvSpPr txBox="1"/>
          <p:nvPr/>
        </p:nvSpPr>
        <p:spPr>
          <a:xfrm>
            <a:off x="3443030" y="169476"/>
            <a:ext cx="5305940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5600" b="1">
                <a:solidFill>
                  <a:srgbClr val="FAE2B7"/>
                </a:solidFill>
              </a:defRPr>
            </a:lvl1pPr>
          </a:lstStyle>
          <a:p>
            <a:r>
              <a:rPr lang="en-US" sz="4800" dirty="0" smtClean="0"/>
              <a:t>Product Roadmap</a:t>
            </a:r>
            <a:endParaRPr sz="48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Тема Offic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Тема Offic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1055</TotalTime>
  <Words>172</Words>
  <Application>Microsoft Office PowerPoint</Application>
  <PresentationFormat>Широкоэкранный</PresentationFormat>
  <Paragraphs>46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Павел Лысый</dc:creator>
  <cp:lastModifiedBy>Павел Лысый</cp:lastModifiedBy>
  <cp:revision>56</cp:revision>
  <dcterms:modified xsi:type="dcterms:W3CDTF">2021-10-24T18:39:09Z</dcterms:modified>
</cp:coreProperties>
</file>